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3"/>
  </p:notesMasterIdLst>
  <p:sldIdLst>
    <p:sldId id="256" r:id="rId2"/>
    <p:sldId id="328" r:id="rId3"/>
    <p:sldId id="258" r:id="rId4"/>
    <p:sldId id="284" r:id="rId5"/>
    <p:sldId id="311" r:id="rId6"/>
    <p:sldId id="285" r:id="rId7"/>
    <p:sldId id="316" r:id="rId8"/>
    <p:sldId id="320" r:id="rId9"/>
    <p:sldId id="317" r:id="rId10"/>
    <p:sldId id="319" r:id="rId11"/>
    <p:sldId id="329" r:id="rId12"/>
    <p:sldId id="321" r:id="rId13"/>
    <p:sldId id="322" r:id="rId14"/>
    <p:sldId id="323" r:id="rId15"/>
    <p:sldId id="324" r:id="rId16"/>
    <p:sldId id="325" r:id="rId17"/>
    <p:sldId id="326" r:id="rId18"/>
    <p:sldId id="327" r:id="rId19"/>
    <p:sldId id="315" r:id="rId20"/>
    <p:sldId id="296" r:id="rId21"/>
    <p:sldId id="299" r:id="rId22"/>
    <p:sldId id="300" r:id="rId23"/>
    <p:sldId id="302" r:id="rId24"/>
    <p:sldId id="308" r:id="rId25"/>
    <p:sldId id="304" r:id="rId26"/>
    <p:sldId id="306" r:id="rId27"/>
    <p:sldId id="330" r:id="rId28"/>
    <p:sldId id="333" r:id="rId29"/>
    <p:sldId id="331" r:id="rId30"/>
    <p:sldId id="307" r:id="rId31"/>
    <p:sldId id="26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06/07/2022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233659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3866513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06364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24378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9</a:t>
            </a:fld>
            <a:endParaRPr lang="en-GB"/>
          </a:p>
        </p:txBody>
      </p:sp>
    </p:spTree>
    <p:extLst>
      <p:ext uri="{BB962C8B-B14F-4D97-AF65-F5344CB8AC3E}">
        <p14:creationId xmlns:p14="http://schemas.microsoft.com/office/powerpoint/2010/main" val="364688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19</a:t>
            </a:fld>
            <a:endParaRPr lang="en-GB"/>
          </a:p>
        </p:txBody>
      </p:sp>
    </p:spTree>
    <p:extLst>
      <p:ext uri="{BB962C8B-B14F-4D97-AF65-F5344CB8AC3E}">
        <p14:creationId xmlns:p14="http://schemas.microsoft.com/office/powerpoint/2010/main" val="161559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20</a:t>
            </a:fld>
            <a:endParaRPr lang="en-GB"/>
          </a:p>
        </p:txBody>
      </p:sp>
    </p:spTree>
    <p:extLst>
      <p:ext uri="{BB962C8B-B14F-4D97-AF65-F5344CB8AC3E}">
        <p14:creationId xmlns:p14="http://schemas.microsoft.com/office/powerpoint/2010/main" val="156293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21</a:t>
            </a:fld>
            <a:endParaRPr lang="en-GB"/>
          </a:p>
        </p:txBody>
      </p:sp>
    </p:spTree>
    <p:extLst>
      <p:ext uri="{BB962C8B-B14F-4D97-AF65-F5344CB8AC3E}">
        <p14:creationId xmlns:p14="http://schemas.microsoft.com/office/powerpoint/2010/main" val="30074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06/07/2022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06/07/2022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06/07/2022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2fUpdVGlyUw"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sma.unibo.it/it/il-sistema-museale/collezione-di-anatomia-degli-animali-domestic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sketchfab.com/3d-models/fridas-room-e5f124def4dc40dcaf96f73a2363854c?utm_medium=embed&amp;utm_campaign=share-popup&amp;utm_content=e5f124def4dc40dcaf96f73a2363854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Tree>
    <p:extLst>
      <p:ext uri="{BB962C8B-B14F-4D97-AF65-F5344CB8AC3E}">
        <p14:creationId xmlns:p14="http://schemas.microsoft.com/office/powerpoint/2010/main" val="820600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EBA7E2-4BE4-C9E9-0D75-C268C0FF0E2D}"/>
              </a:ext>
            </a:extLst>
          </p:cNvPr>
          <p:cNvSpPr>
            <a:spLocks noGrp="1"/>
          </p:cNvSpPr>
          <p:nvPr>
            <p:ph idx="1"/>
          </p:nvPr>
        </p:nvSpPr>
        <p:spPr/>
        <p:txBody>
          <a:bodyPr/>
          <a:lstStyle/>
          <a:p>
            <a:endParaRPr lang="en-GB"/>
          </a:p>
        </p:txBody>
      </p:sp>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487211"/>
            <a:ext cx="1072515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7251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31449"/>
            <a:ext cx="10778035" cy="44967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9625"/>
            <a:ext cx="107346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E06892E-B102-B205-8112-0FE888945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415099"/>
            <a:ext cx="10629900" cy="4705350"/>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Interacttive</a:t>
            </a:r>
            <a:r>
              <a:rPr lang="it-IT" dirty="0"/>
              <a:t> </a:t>
            </a:r>
            <a:r>
              <a:rPr lang="it-IT" dirty="0" err="1"/>
              <a:t>application</a:t>
            </a:r>
            <a:endParaRPr lang="en-GB" dirty="0"/>
          </a:p>
        </p:txBody>
      </p: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endParaRPr lang="en-GB" dirty="0"/>
          </a:p>
          <a:p>
            <a:r>
              <a:rPr lang="en-GB" dirty="0"/>
              <a:t>Did you like the guide you have </a:t>
            </a:r>
            <a:r>
              <a:rPr lang="en-GB" dirty="0" err="1"/>
              <a:t>choosen</a:t>
            </a:r>
            <a:r>
              <a:rPr lang="en-GB" dirty="0"/>
              <a:t>?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r>
              <a:rPr lang="en-GB" dirty="0"/>
              <a:t>Free comments/suggestions/complains</a:t>
            </a:r>
          </a:p>
          <a:p>
            <a:endParaRPr lang="en-GB" dirty="0"/>
          </a:p>
        </p:txBody>
      </p:sp>
    </p:spTree>
    <p:extLst>
      <p:ext uri="{BB962C8B-B14F-4D97-AF65-F5344CB8AC3E}">
        <p14:creationId xmlns:p14="http://schemas.microsoft.com/office/powerpoint/2010/main" val="164320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644854" y="182880"/>
            <a:ext cx="5429548" cy="6534912"/>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99" y="2190559"/>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3"/>
          <a:stretch>
            <a:fillRect/>
          </a:stretch>
        </p:blipFill>
        <p:spPr>
          <a:xfrm>
            <a:off x="4509703" y="2190560"/>
            <a:ext cx="7806871" cy="4200097"/>
          </a:xfrm>
          <a:prstGeom prst="rect">
            <a:avLst/>
          </a:prstGeom>
        </p:spPr>
      </p:pic>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Tree>
    <p:extLst>
      <p:ext uri="{BB962C8B-B14F-4D97-AF65-F5344CB8AC3E}">
        <p14:creationId xmlns:p14="http://schemas.microsoft.com/office/powerpoint/2010/main" val="167647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extLst>
              <a:ext uri="{FF2B5EF4-FFF2-40B4-BE49-F238E27FC236}">
                <a16:creationId xmlns:a16="http://schemas.microsoft.com/office/drawing/2014/main" id="{287B6D5A-B8D0-80BF-D2EF-AF2AB38A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Tree>
    <p:extLst>
      <p:ext uri="{BB962C8B-B14F-4D97-AF65-F5344CB8AC3E}">
        <p14:creationId xmlns:p14="http://schemas.microsoft.com/office/powerpoint/2010/main" val="418245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extLst>
              <a:ext uri="{FF2B5EF4-FFF2-40B4-BE49-F238E27FC236}">
                <a16:creationId xmlns:a16="http://schemas.microsoft.com/office/drawing/2014/main" id="{B5290372-45A1-D401-1D20-19DF4B663DC9}"/>
              </a:ext>
            </a:extLst>
          </p:cNvPr>
          <p:cNvPicPr>
            <a:picLocks noChangeAspect="1"/>
          </p:cNvPicPr>
          <p:nvPr/>
        </p:nvPicPr>
        <p:blipFill>
          <a:blip r:embed="rId2"/>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3"/>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pic>
        <p:nvPicPr>
          <p:cNvPr id="4" name="Immagine 3">
            <a:extLst>
              <a:ext uri="{FF2B5EF4-FFF2-40B4-BE49-F238E27FC236}">
                <a16:creationId xmlns:a16="http://schemas.microsoft.com/office/drawing/2014/main" id="{976641CB-B0DE-4472-2B7A-532FEF3B6FD3}"/>
              </a:ext>
            </a:extLst>
          </p:cNvPr>
          <p:cNvPicPr>
            <a:picLocks noChangeAspect="1"/>
          </p:cNvPicPr>
          <p:nvPr/>
        </p:nvPicPr>
        <p:blipFill>
          <a:blip r:embed="rId4"/>
          <a:stretch>
            <a:fillRect/>
          </a:stretch>
        </p:blipFill>
        <p:spPr>
          <a:xfrm>
            <a:off x="8318000" y="3852582"/>
            <a:ext cx="3761781" cy="2855328"/>
          </a:xfrm>
          <a:prstGeom prst="rect">
            <a:avLst/>
          </a:prstGeom>
        </p:spPr>
      </p:pic>
    </p:spTree>
    <p:extLst>
      <p:ext uri="{BB962C8B-B14F-4D97-AF65-F5344CB8AC3E}">
        <p14:creationId xmlns:p14="http://schemas.microsoft.com/office/powerpoint/2010/main" val="7337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Tree>
    <p:extLst>
      <p:ext uri="{BB962C8B-B14F-4D97-AF65-F5344CB8AC3E}">
        <p14:creationId xmlns:p14="http://schemas.microsoft.com/office/powerpoint/2010/main" val="33135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5" name="Segnaposto contenuto 2">
            <a:extLst>
              <a:ext uri="{FF2B5EF4-FFF2-40B4-BE49-F238E27FC236}">
                <a16:creationId xmlns:a16="http://schemas.microsoft.com/office/drawing/2014/main" id="{81A9F246-813C-28B1-146F-0F48364CEA77}"/>
              </a:ext>
            </a:extLst>
          </p:cNvPr>
          <p:cNvSpPr>
            <a:spLocks noGrp="1"/>
          </p:cNvSpPr>
          <p:nvPr>
            <p:ph idx="1"/>
          </p:nvPr>
        </p:nvSpPr>
        <p:spPr>
          <a:xfrm>
            <a:off x="967677" y="1633728"/>
            <a:ext cx="4725988" cy="1536192"/>
          </a:xfrm>
        </p:spPr>
        <p:txBody>
          <a:bodyPr>
            <a:normAutofit fontScale="92500" lnSpcReduction="10000"/>
          </a:bodyPr>
          <a:lstStyle/>
          <a:p>
            <a:r>
              <a:rPr lang="en-GB" b="1" dirty="0"/>
              <a:t>Context</a:t>
            </a:r>
          </a:p>
          <a:p>
            <a:r>
              <a:rPr lang="en-GB" b="1" dirty="0"/>
              <a:t>Design cards</a:t>
            </a:r>
          </a:p>
          <a:p>
            <a:r>
              <a:rPr lang="en-GB" b="1" dirty="0"/>
              <a:t>Goals</a:t>
            </a:r>
          </a:p>
          <a:p>
            <a:r>
              <a:rPr lang="en-GB" b="1" dirty="0" err="1"/>
              <a:t>Museological</a:t>
            </a:r>
            <a:r>
              <a:rPr lang="en-GB" b="1" dirty="0"/>
              <a:t> approach</a:t>
            </a:r>
            <a:endParaRPr lang="en-GB" dirty="0"/>
          </a:p>
        </p:txBody>
      </p:sp>
      <p:sp>
        <p:nvSpPr>
          <p:cNvPr id="6" name="Segnaposto contenuto 2">
            <a:extLst>
              <a:ext uri="{FF2B5EF4-FFF2-40B4-BE49-F238E27FC236}">
                <a16:creationId xmlns:a16="http://schemas.microsoft.com/office/drawing/2014/main" id="{EE8D9B26-40BB-12ED-9DB2-556B1C79892D}"/>
              </a:ext>
            </a:extLst>
          </p:cNvPr>
          <p:cNvSpPr txBox="1">
            <a:spLocks/>
          </p:cNvSpPr>
          <p:nvPr/>
        </p:nvSpPr>
        <p:spPr>
          <a:xfrm>
            <a:off x="6667501" y="1633728"/>
            <a:ext cx="4725988" cy="15361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Personae</a:t>
            </a:r>
          </a:p>
          <a:p>
            <a:r>
              <a:rPr lang="en-GB" b="1" dirty="0"/>
              <a:t>Scenarios</a:t>
            </a:r>
          </a:p>
        </p:txBody>
      </p:sp>
    </p:spTree>
    <p:extLst>
      <p:ext uri="{BB962C8B-B14F-4D97-AF65-F5344CB8AC3E}">
        <p14:creationId xmlns:p14="http://schemas.microsoft.com/office/powerpoint/2010/main" val="3611224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1. Preliminary brainstorming</a:t>
            </a:r>
            <a:br>
              <a:rPr lang="en-GB" dirty="0"/>
            </a:br>
            <a:r>
              <a:rPr lang="en-GB" dirty="0"/>
              <a:t>Corpus of lost-pets advertisements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972317" y="1940270"/>
            <a:ext cx="6462823" cy="3716969"/>
          </a:xfrm>
          <a:prstGeom prst="roundRect">
            <a:avLst/>
          </a:prstGeom>
          <a:ln w="76200">
            <a:solidFill>
              <a:schemeClr val="accent4"/>
            </a:solidFill>
          </a:ln>
        </p:spPr>
        <p:txBody>
          <a:bodyPr vert="horz" lIns="0" tIns="45720" rIns="0" bIns="45720" rtlCol="0">
            <a:normAutofit fontScale="85000" lnSpcReduction="2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words used to describe the physical or behavioural features 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personalization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Personas</a:t>
            </a:r>
          </a:p>
        </p:txBody>
      </p:sp>
    </p:spTree>
    <p:extLst>
      <p:ext uri="{BB962C8B-B14F-4D97-AF65-F5344CB8AC3E}">
        <p14:creationId xmlns:p14="http://schemas.microsoft.com/office/powerpoint/2010/main" val="1644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12319"/>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
        <p:nvSpPr>
          <p:cNvPr id="15" name="Sottotitolo 2">
            <a:extLst>
              <a:ext uri="{FF2B5EF4-FFF2-40B4-BE49-F238E27FC236}">
                <a16:creationId xmlns:a16="http://schemas.microsoft.com/office/drawing/2014/main" id="{60B4D3C7-8605-78CF-0F1E-2D0E1EA0CB35}"/>
              </a:ext>
            </a:extLst>
          </p:cNvPr>
          <p:cNvSpPr txBox="1">
            <a:spLocks/>
          </p:cNvSpPr>
          <p:nvPr/>
        </p:nvSpPr>
        <p:spPr>
          <a:xfrm>
            <a:off x="5709572" y="962301"/>
            <a:ext cx="6470693" cy="57729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GB" dirty="0"/>
              <a:t>Digital Heritage and Multimedia course</a:t>
            </a:r>
          </a:p>
        </p:txBody>
      </p:sp>
      <p:sp>
        <p:nvSpPr>
          <p:cNvPr id="16" name="Sottotitolo 2">
            <a:extLst>
              <a:ext uri="{FF2B5EF4-FFF2-40B4-BE49-F238E27FC236}">
                <a16:creationId xmlns:a16="http://schemas.microsoft.com/office/drawing/2014/main" id="{8BE83EEA-C78B-2DE4-6ED9-A7DE261F726E}"/>
              </a:ext>
            </a:extLst>
          </p:cNvPr>
          <p:cNvSpPr txBox="1">
            <a:spLocks/>
          </p:cNvSpPr>
          <p:nvPr/>
        </p:nvSpPr>
        <p:spPr>
          <a:xfrm>
            <a:off x="8555172" y="303635"/>
            <a:ext cx="3368016" cy="60525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ALISIA ZARBO – ENRICA ZANI</a:t>
            </a:r>
          </a:p>
          <a:p>
            <a:pPr algn="r"/>
            <a:r>
              <a:rPr lang="it-IT" dirty="0"/>
              <a:t>1° </a:t>
            </a:r>
            <a:r>
              <a:rPr lang="it-IT" dirty="0" err="1"/>
              <a:t>Year</a:t>
            </a:r>
            <a:r>
              <a:rPr lang="it-IT" dirty="0"/>
              <a:t> DHDK master degree</a:t>
            </a:r>
            <a:endParaRPr lang="en-GB" dirty="0"/>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4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1</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10;&#10;Descrizione generata automaticamente">
            <a:extLst>
              <a:ext uri="{FF2B5EF4-FFF2-40B4-BE49-F238E27FC236}">
                <a16:creationId xmlns:a16="http://schemas.microsoft.com/office/drawing/2014/main" id="{78B322CA-4030-497A-8213-0E4B5311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60" y="1905000"/>
            <a:ext cx="3714749" cy="4952999"/>
          </a:xfrm>
          <a:prstGeom prst="rect">
            <a:avLst/>
          </a:prstGeom>
        </p:spPr>
      </p:pic>
      <p:sp>
        <p:nvSpPr>
          <p:cNvPr id="11" name="Rettangolo con angoli arrotondati 10">
            <a:extLst>
              <a:ext uri="{FF2B5EF4-FFF2-40B4-BE49-F238E27FC236}">
                <a16:creationId xmlns:a16="http://schemas.microsoft.com/office/drawing/2014/main" id="{FB76F779-A2A4-428A-AEB0-B2D74CD9FC21}"/>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
        <p:nvSpPr>
          <p:cNvPr id="3" name="Rettangolo con angoli arrotondati 2">
            <a:extLst>
              <a:ext uri="{FF2B5EF4-FFF2-40B4-BE49-F238E27FC236}">
                <a16:creationId xmlns:a16="http://schemas.microsoft.com/office/drawing/2014/main" id="{1BEF2FD3-6E4D-4757-B057-BBDF95727C39}"/>
              </a:ext>
            </a:extLst>
          </p:cNvPr>
          <p:cNvSpPr/>
          <p:nvPr/>
        </p:nvSpPr>
        <p:spPr>
          <a:xfrm>
            <a:off x="1405054" y="4170556"/>
            <a:ext cx="6088566"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con angoli arrotondati 6">
            <a:extLst>
              <a:ext uri="{FF2B5EF4-FFF2-40B4-BE49-F238E27FC236}">
                <a16:creationId xmlns:a16="http://schemas.microsoft.com/office/drawing/2014/main" id="{E3906473-3E52-4EEB-98CE-77664F133F9F}"/>
              </a:ext>
            </a:extLst>
          </p:cNvPr>
          <p:cNvSpPr/>
          <p:nvPr/>
        </p:nvSpPr>
        <p:spPr>
          <a:xfrm>
            <a:off x="8847116" y="4786664"/>
            <a:ext cx="1723957"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0B34981E-9EE2-4F7B-9D9A-211F3D48C47A}"/>
              </a:ext>
            </a:extLst>
          </p:cNvPr>
          <p:cNvSpPr/>
          <p:nvPr/>
        </p:nvSpPr>
        <p:spPr>
          <a:xfrm>
            <a:off x="1405054" y="4836361"/>
            <a:ext cx="6088566" cy="557558"/>
          </a:xfrm>
          <a:prstGeom prst="roundRect">
            <a:avLst/>
          </a:prstGeom>
          <a:solidFill>
            <a:schemeClr val="bg2">
              <a:lumMod val="75000"/>
              <a:alpha val="4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2 5">
            <a:extLst>
              <a:ext uri="{FF2B5EF4-FFF2-40B4-BE49-F238E27FC236}">
                <a16:creationId xmlns:a16="http://schemas.microsoft.com/office/drawing/2014/main" id="{A44C66C9-468D-4699-AD1C-837152BCFB06}"/>
              </a:ext>
            </a:extLst>
          </p:cNvPr>
          <p:cNvCxnSpPr/>
          <p:nvPr/>
        </p:nvCxnSpPr>
        <p:spPr>
          <a:xfrm flipV="1">
            <a:off x="7493620" y="3942608"/>
            <a:ext cx="2517279" cy="1122835"/>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2</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descr="Immagine che contiene testo, nero, mammifero&#10;&#10;Descrizione generata automaticamente">
            <a:extLst>
              <a:ext uri="{FF2B5EF4-FFF2-40B4-BE49-F238E27FC236}">
                <a16:creationId xmlns:a16="http://schemas.microsoft.com/office/drawing/2014/main" id="{33339D11-8609-4080-A872-A42D1A76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902" y="1971675"/>
            <a:ext cx="3717407" cy="4956543"/>
          </a:xfrm>
          <a:prstGeom prst="rect">
            <a:avLst/>
          </a:prstGeom>
        </p:spPr>
      </p:pic>
      <p:sp>
        <p:nvSpPr>
          <p:cNvPr id="8" name="Rettangolo con angoli arrotondati 7">
            <a:extLst>
              <a:ext uri="{FF2B5EF4-FFF2-40B4-BE49-F238E27FC236}">
                <a16:creationId xmlns:a16="http://schemas.microsoft.com/office/drawing/2014/main" id="{1BBD656D-7F0C-41E9-A1EC-00E98E030E4B}"/>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3415374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3</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 bigliettodavisita&#10;&#10;Descrizione generata automaticamente">
            <a:extLst>
              <a:ext uri="{FF2B5EF4-FFF2-40B4-BE49-F238E27FC236}">
                <a16:creationId xmlns:a16="http://schemas.microsoft.com/office/drawing/2014/main" id="{A92A683C-C1E8-41AE-B549-E57C37DC0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75" y="1971675"/>
            <a:ext cx="3719732" cy="4956543"/>
          </a:xfrm>
          <a:prstGeom prst="rect">
            <a:avLst/>
          </a:prstGeom>
        </p:spPr>
      </p:pic>
      <p:sp>
        <p:nvSpPr>
          <p:cNvPr id="8" name="Rettangolo con angoli arrotondati 7">
            <a:extLst>
              <a:ext uri="{FF2B5EF4-FFF2-40B4-BE49-F238E27FC236}">
                <a16:creationId xmlns:a16="http://schemas.microsoft.com/office/drawing/2014/main" id="{2C3ED476-437D-449D-B21C-944DCC41D523}"/>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538236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Benchmark on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77500" lnSpcReduction="20000"/>
          </a:bodyPr>
          <a:lstStyle/>
          <a:p>
            <a:r>
              <a:rPr lang="it-IT" dirty="0" err="1"/>
              <a:t>We</a:t>
            </a:r>
            <a:r>
              <a:rPr lang="it-IT" dirty="0"/>
              <a:t> </a:t>
            </a:r>
            <a:r>
              <a:rPr lang="it-IT" dirty="0" err="1"/>
              <a:t>then</a:t>
            </a:r>
            <a:r>
              <a:rPr lang="it-IT" dirty="0"/>
              <a:t> </a:t>
            </a:r>
            <a:r>
              <a:rPr lang="it-IT" dirty="0" err="1"/>
              <a:t>started</a:t>
            </a:r>
            <a:r>
              <a:rPr lang="it-IT" dirty="0"/>
              <a:t> </a:t>
            </a:r>
            <a:r>
              <a:rPr lang="it-IT" dirty="0" err="1"/>
              <a:t>searching</a:t>
            </a:r>
            <a:r>
              <a:rPr lang="it-IT" dirty="0"/>
              <a:t> for cultural institutions </a:t>
            </a:r>
            <a:r>
              <a:rPr lang="it-IT" dirty="0" err="1"/>
              <a:t>devoted</a:t>
            </a:r>
            <a:r>
              <a:rPr lang="it-IT" dirty="0"/>
              <a:t> to the </a:t>
            </a:r>
            <a:r>
              <a:rPr lang="it-IT" b="1" dirty="0" err="1"/>
              <a:t>happier</a:t>
            </a:r>
            <a:r>
              <a:rPr lang="it-IT" b="1" dirty="0"/>
              <a:t> </a:t>
            </a:r>
            <a:r>
              <a:rPr lang="it-IT" b="1" dirty="0" err="1"/>
              <a:t>theme</a:t>
            </a:r>
            <a:r>
              <a:rPr lang="it-IT" b="1" dirty="0"/>
              <a:t> </a:t>
            </a:r>
            <a:r>
              <a:rPr lang="it-IT" dirty="0"/>
              <a:t>of human-pet </a:t>
            </a:r>
            <a:r>
              <a:rPr lang="it-IT" dirty="0" err="1"/>
              <a:t>relationship</a:t>
            </a:r>
            <a:endParaRPr lang="it-IT" dirty="0"/>
          </a:p>
          <a:p>
            <a:r>
              <a:rPr lang="it-IT" dirty="0" err="1"/>
              <a:t>We</a:t>
            </a:r>
            <a:r>
              <a:rPr lang="it-IT" dirty="0"/>
              <a:t> </a:t>
            </a:r>
            <a:r>
              <a:rPr lang="it-IT" dirty="0" err="1"/>
              <a:t>did</a:t>
            </a:r>
            <a:r>
              <a:rPr lang="it-IT" dirty="0"/>
              <a:t> a short and </a:t>
            </a:r>
            <a:r>
              <a:rPr lang="it-IT" dirty="0" err="1"/>
              <a:t>really</a:t>
            </a:r>
            <a:r>
              <a:rPr lang="it-IT" dirty="0"/>
              <a:t> </a:t>
            </a:r>
            <a:r>
              <a:rPr lang="it-IT" dirty="0" err="1"/>
              <a:t>lazy</a:t>
            </a:r>
            <a:r>
              <a:rPr lang="it-IT" dirty="0"/>
              <a:t> </a:t>
            </a:r>
            <a:r>
              <a:rPr lang="it-IT" dirty="0" err="1"/>
              <a:t>google</a:t>
            </a:r>
            <a:r>
              <a:rPr lang="it-IT" dirty="0"/>
              <a:t> </a:t>
            </a:r>
            <a:r>
              <a:rPr lang="it-IT" dirty="0" err="1"/>
              <a:t>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a:t>
            </a:r>
            <a:r>
              <a:rPr lang="it-IT" dirty="0" err="1"/>
              <a:t>between</a:t>
            </a:r>
            <a:r>
              <a:rPr lang="it-IT" dirty="0"/>
              <a:t> the first 10 «</a:t>
            </a:r>
            <a:r>
              <a:rPr lang="en-GB" dirty="0">
                <a:hlinkClick r:id="rId3"/>
              </a:rPr>
              <a:t>17 Dog and Cat Museums Around the World</a:t>
            </a:r>
            <a:r>
              <a:rPr lang="en-GB" dirty="0"/>
              <a:t>»</a:t>
            </a:r>
            <a:endParaRPr lang="it-IT" dirty="0"/>
          </a:p>
          <a:p>
            <a:r>
              <a:rPr lang="it-IT" dirty="0" err="1"/>
              <a:t>Analyzing</a:t>
            </a:r>
            <a:r>
              <a:rPr lang="it-IT" dirty="0"/>
              <a:t> the 17 museums </a:t>
            </a:r>
            <a:r>
              <a:rPr lang="it-IT" dirty="0" err="1"/>
              <a:t>presented</a:t>
            </a:r>
            <a:r>
              <a:rPr lang="it-IT" dirty="0"/>
              <a:t> </a:t>
            </a:r>
            <a:r>
              <a:rPr lang="it-IT" dirty="0" err="1"/>
              <a:t>we</a:t>
            </a:r>
            <a:r>
              <a:rPr lang="it-IT" dirty="0"/>
              <a:t> </a:t>
            </a:r>
            <a:r>
              <a:rPr lang="it-IT" dirty="0" err="1"/>
              <a:t>find</a:t>
            </a:r>
            <a:r>
              <a:rPr lang="it-IT" dirty="0"/>
              <a:t> some recursive </a:t>
            </a:r>
            <a:r>
              <a:rPr lang="it-IT" dirty="0" err="1"/>
              <a:t>caracheristics</a:t>
            </a:r>
            <a:r>
              <a:rPr lang="it-IT" dirty="0"/>
              <a:t> </a:t>
            </a:r>
            <a:r>
              <a:rPr lang="it-IT" dirty="0" err="1"/>
              <a:t>as</a:t>
            </a:r>
            <a:r>
              <a:rPr lang="it-IT" dirty="0"/>
              <a:t>:</a:t>
            </a:r>
          </a:p>
          <a:p>
            <a:pPr lvl="1"/>
            <a:r>
              <a:rPr lang="it-IT" dirty="0"/>
              <a:t>A </a:t>
            </a:r>
            <a:r>
              <a:rPr lang="it-IT" dirty="0" err="1"/>
              <a:t>lot</a:t>
            </a:r>
            <a:r>
              <a:rPr lang="it-IT" dirty="0"/>
              <a:t> of </a:t>
            </a:r>
            <a:r>
              <a:rPr lang="it-IT" b="1" dirty="0"/>
              <a:t>single-pet </a:t>
            </a:r>
            <a:r>
              <a:rPr lang="it-IT" b="1" dirty="0" err="1"/>
              <a:t>celebrating</a:t>
            </a:r>
            <a:r>
              <a:rPr lang="it-IT" b="1"/>
              <a:t> </a:t>
            </a:r>
            <a:r>
              <a:rPr lang="it-IT"/>
              <a:t>institutions</a:t>
            </a:r>
            <a:endParaRPr lang="it-IT" dirty="0"/>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dirty="0" err="1"/>
              <a:t>Lack</a:t>
            </a:r>
            <a:r>
              <a:rPr lang="it-IT" dirty="0"/>
              <a:t> of high </a:t>
            </a:r>
            <a:r>
              <a:rPr lang="it-IT" dirty="0" err="1"/>
              <a:t>museographic</a:t>
            </a:r>
            <a:r>
              <a:rPr lang="it-IT" dirty="0"/>
              <a:t> standards</a:t>
            </a:r>
          </a:p>
          <a:p>
            <a:r>
              <a:rPr lang="it-IT" dirty="0" err="1"/>
              <a:t>Lack</a:t>
            </a:r>
            <a:r>
              <a:rPr lang="it-IT" dirty="0"/>
              <a:t> of overall </a:t>
            </a:r>
            <a:r>
              <a:rPr lang="it-IT" dirty="0" err="1"/>
              <a:t>insitutions</a:t>
            </a:r>
            <a:r>
              <a:rPr lang="it-IT" dirty="0"/>
              <a:t> </a:t>
            </a:r>
            <a:r>
              <a:rPr lang="it-IT" dirty="0" err="1"/>
              <a:t>about</a:t>
            </a:r>
            <a:r>
              <a:rPr lang="it-IT" dirty="0"/>
              <a:t> </a:t>
            </a:r>
            <a:r>
              <a:rPr lang="en-GB" dirty="0"/>
              <a:t>anti-</a:t>
            </a:r>
            <a:r>
              <a:rPr lang="en-GB" dirty="0" err="1"/>
              <a:t>specistic</a:t>
            </a:r>
            <a:r>
              <a:rPr lang="en-GB" dirty="0"/>
              <a:t> view of interpersonal relationship and family's bounds</a:t>
            </a:r>
          </a:p>
          <a:p>
            <a:r>
              <a:rPr lang="it-IT" dirty="0"/>
              <a:t>Scientific institutions </a:t>
            </a:r>
            <a:r>
              <a:rPr lang="it-IT" dirty="0" err="1"/>
              <a:t>e.i.</a:t>
            </a:r>
            <a:r>
              <a:rPr lang="it-IT" dirty="0"/>
              <a:t> </a:t>
            </a:r>
            <a:r>
              <a:rPr lang="it-IT" dirty="0">
                <a:hlinkClick r:id="rId4"/>
              </a:rPr>
              <a:t>Collezione di Anatomia degli Animali Domestici dell’Università di Bologna</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077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09600" y="624110"/>
            <a:ext cx="11415823"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61" y="333376"/>
            <a:ext cx="3498036" cy="149066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Cat Cabinet was founded in commemoration of the </a:t>
            </a:r>
            <a:r>
              <a:rPr lang="en-GB" sz="1400" b="1" dirty="0">
                <a:solidFill>
                  <a:schemeClr val="tx1">
                    <a:lumMod val="75000"/>
                    <a:lumOff val="25000"/>
                  </a:schemeClr>
                </a:solidFill>
              </a:rPr>
              <a:t>ginger cat John Pierpont Morgan (1966-1983). </a:t>
            </a:r>
            <a:r>
              <a:rPr lang="en-GB" sz="1400" dirty="0">
                <a:solidFill>
                  <a:schemeClr val="tx1">
                    <a:lumMod val="75000"/>
                    <a:lumOff val="25000"/>
                  </a:schemeClr>
                </a:solidFill>
              </a:rPr>
              <a:t>This special cat was the stubborn, headstrong companion of the museum's founder, </a:t>
            </a:r>
            <a:r>
              <a:rPr lang="en-GB" sz="1400" b="1" dirty="0">
                <a:solidFill>
                  <a:schemeClr val="tx1">
                    <a:lumMod val="75000"/>
                    <a:lumOff val="25000"/>
                  </a:schemeClr>
                </a:solidFill>
              </a:rPr>
              <a:t>Bob Meijer</a:t>
            </a:r>
            <a:r>
              <a:rPr lang="en-GB" sz="1400" dirty="0">
                <a:solidFill>
                  <a:schemeClr val="tx1">
                    <a:lumMod val="75000"/>
                    <a:lumOff val="25000"/>
                  </a:schemeClr>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museum is housed in the </a:t>
            </a:r>
            <a:r>
              <a:rPr lang="en-GB" sz="1400" b="1" dirty="0">
                <a:solidFill>
                  <a:schemeClr val="tx1">
                    <a:lumMod val="75000"/>
                    <a:lumOff val="25000"/>
                  </a:schemeClr>
                </a:solidFill>
              </a:rPr>
              <a:t>impressive, classically-furnished first floor</a:t>
            </a:r>
            <a:r>
              <a:rPr lang="en-GB" sz="1400" dirty="0">
                <a:solidFill>
                  <a:schemeClr val="tx1">
                    <a:lumMod val="75000"/>
                    <a:lumOff val="25000"/>
                  </a:schemeClr>
                </a:solidFill>
              </a:rPr>
              <a:t> - or piano </a:t>
            </a:r>
            <a:r>
              <a:rPr lang="en-GB" sz="1400" dirty="0" err="1">
                <a:solidFill>
                  <a:schemeClr val="tx1">
                    <a:lumMod val="75000"/>
                    <a:lumOff val="25000"/>
                  </a:schemeClr>
                </a:solidFill>
              </a:rPr>
              <a:t>nobile</a:t>
            </a:r>
            <a:r>
              <a:rPr lang="en-GB" sz="1400" dirty="0">
                <a:solidFill>
                  <a:schemeClr val="tx1">
                    <a:lumMod val="75000"/>
                    <a:lumOff val="25000"/>
                  </a:schemeClr>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collection of the Cat Cabinet offers a wide look at the role of the </a:t>
            </a:r>
            <a:r>
              <a:rPr lang="en-GB" sz="1400" b="1" dirty="0">
                <a:solidFill>
                  <a:schemeClr val="tx1">
                    <a:lumMod val="75000"/>
                    <a:lumOff val="25000"/>
                  </a:schemeClr>
                </a:solidFill>
              </a:rPr>
              <a:t>cat in art and in culture </a:t>
            </a:r>
            <a:r>
              <a:rPr lang="en-GB" sz="1400" dirty="0">
                <a:solidFill>
                  <a:schemeClr val="tx1">
                    <a:lumMod val="75000"/>
                    <a:lumOff val="25000"/>
                  </a:schemeClr>
                </a:solidFill>
              </a:rPr>
              <a:t>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222670" y="4393561"/>
            <a:ext cx="5739027" cy="247899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b="1" dirty="0" err="1">
                <a:solidFill>
                  <a:schemeClr val="tx1">
                    <a:lumMod val="75000"/>
                    <a:lumOff val="25000"/>
                  </a:schemeClr>
                </a:solidFill>
              </a:rPr>
              <a:t>Neighborhood</a:t>
            </a:r>
            <a:r>
              <a:rPr lang="en-GB" sz="1200" b="1" dirty="0">
                <a:solidFill>
                  <a:schemeClr val="tx1">
                    <a:lumMod val="75000"/>
                    <a:lumOff val="25000"/>
                  </a:schemeClr>
                </a:solidFill>
              </a:rPr>
              <a:t>: Centrum</a:t>
            </a:r>
          </a:p>
          <a:p>
            <a:r>
              <a:rPr lang="en-GB" sz="1200" dirty="0">
                <a:solidFill>
                  <a:schemeClr val="tx1">
                    <a:lumMod val="75000"/>
                    <a:lumOff val="25000"/>
                  </a:schemeClr>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200" dirty="0" err="1">
                <a:solidFill>
                  <a:schemeClr val="tx1">
                    <a:lumMod val="75000"/>
                    <a:lumOff val="25000"/>
                  </a:schemeClr>
                </a:solidFill>
              </a:rPr>
              <a:t>Haalremmerdijk</a:t>
            </a:r>
            <a:r>
              <a:rPr lang="en-GB" sz="1200" dirty="0">
                <a:solidFill>
                  <a:schemeClr val="tx1">
                    <a:lumMod val="75000"/>
                    <a:lumOff val="25000"/>
                  </a:schemeClr>
                </a:solidFill>
              </a:rPr>
              <a:t>, the pedestrianized zones </a:t>
            </a:r>
            <a:r>
              <a:rPr lang="en-GB" sz="1200" dirty="0" err="1">
                <a:solidFill>
                  <a:schemeClr val="tx1">
                    <a:lumMod val="75000"/>
                    <a:lumOff val="25000"/>
                  </a:schemeClr>
                </a:solidFill>
              </a:rPr>
              <a:t>Kalverstraat</a:t>
            </a:r>
            <a:r>
              <a:rPr lang="en-GB" sz="1200" dirty="0">
                <a:solidFill>
                  <a:schemeClr val="tx1">
                    <a:lumMod val="75000"/>
                    <a:lumOff val="25000"/>
                  </a:schemeClr>
                </a:solidFill>
              </a:rPr>
              <a:t> and Dam Square with popular </a:t>
            </a:r>
            <a:r>
              <a:rPr lang="en-GB" sz="1200" dirty="0" err="1">
                <a:solidFill>
                  <a:schemeClr val="tx1">
                    <a:lumMod val="75000"/>
                    <a:lumOff val="25000"/>
                  </a:schemeClr>
                </a:solidFill>
              </a:rPr>
              <a:t>neighborhoods</a:t>
            </a:r>
            <a:r>
              <a:rPr lang="en-GB" sz="1200" dirty="0">
                <a:solidFill>
                  <a:schemeClr val="tx1">
                    <a:lumMod val="75000"/>
                    <a:lumOff val="25000"/>
                  </a:schemeClr>
                </a:solidFill>
              </a:rPr>
              <a:t> such as the Red Light District, and the Canal Ring hardly more than a moment’s stroll away. With the well-connected </a:t>
            </a:r>
            <a:r>
              <a:rPr lang="en-GB" sz="1200" dirty="0" err="1">
                <a:solidFill>
                  <a:schemeClr val="tx1">
                    <a:lumMod val="75000"/>
                    <a:lumOff val="25000"/>
                  </a:schemeClr>
                </a:solidFill>
              </a:rPr>
              <a:t>Centraal</a:t>
            </a:r>
            <a:r>
              <a:rPr lang="en-GB" sz="1200" dirty="0">
                <a:solidFill>
                  <a:schemeClr val="tx1">
                    <a:lumMod val="75000"/>
                    <a:lumOff val="25000"/>
                  </a:schemeClr>
                </a:solidFill>
              </a:rPr>
              <a:t> Station as Centrum’s base, it's easy to travel farther afield via one of the city’s iconic trams. (from </a:t>
            </a:r>
            <a:r>
              <a:rPr lang="en-GB" sz="1200" dirty="0">
                <a:solidFill>
                  <a:schemeClr val="tx1">
                    <a:lumMod val="75000"/>
                    <a:lumOff val="25000"/>
                  </a:schemeClr>
                </a:solidFill>
                <a:hlinkClick r:id="rId6"/>
              </a:rPr>
              <a:t>https://www.tripadvisor.com/Attraction_Review-g188590-d196104-Reviews-The_Cat_Cabinet-Amsterdam_North_Holland_Province.html</a:t>
            </a:r>
            <a:r>
              <a:rPr lang="en-GB" sz="1200" dirty="0">
                <a:solidFill>
                  <a:schemeClr val="tx1">
                    <a:lumMod val="75000"/>
                    <a:lumOff val="25000"/>
                  </a:schemeClr>
                </a:solidFill>
              </a:rPr>
              <a:t>)</a:t>
            </a:r>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97305" y="624110"/>
            <a:ext cx="11528118"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fontScale="85000" lnSpcReduction="10000"/>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r>
              <a:rPr lang="it-IT" b="1" dirty="0"/>
              <a:t>Star Assets</a:t>
            </a:r>
          </a:p>
          <a:p>
            <a:pPr lvl="1"/>
            <a:r>
              <a:rPr lang="it-IT" dirty="0"/>
              <a:t>Location</a:t>
            </a:r>
          </a:p>
          <a:p>
            <a:pPr lvl="1"/>
            <a:r>
              <a:rPr lang="it-IT" dirty="0"/>
              <a:t>Art </a:t>
            </a:r>
            <a:r>
              <a:rPr lang="it-IT" dirty="0" err="1"/>
              <a:t>collection</a:t>
            </a:r>
            <a:endParaRPr lang="it-IT" dirty="0"/>
          </a:p>
          <a:p>
            <a:pPr lvl="1"/>
            <a:r>
              <a:rPr lang="it-IT" dirty="0" err="1"/>
              <a:t>Attention</a:t>
            </a:r>
            <a:r>
              <a:rPr lang="it-IT" dirty="0"/>
              <a:t> to interaction (</a:t>
            </a:r>
            <a:r>
              <a:rPr lang="it-IT" dirty="0" err="1"/>
              <a:t>early</a:t>
            </a:r>
            <a:r>
              <a:rPr lang="it-IT" dirty="0"/>
              <a:t> Virtual tour in flash)</a:t>
            </a:r>
          </a:p>
          <a:p>
            <a:r>
              <a:rPr lang="it-IT" b="1" dirty="0"/>
              <a:t>Audience</a:t>
            </a:r>
          </a:p>
          <a:p>
            <a:pPr lvl="1"/>
            <a:r>
              <a:rPr lang="it-IT" dirty="0" err="1"/>
              <a:t>Passionated</a:t>
            </a:r>
            <a:r>
              <a:rPr lang="it-IT" dirty="0"/>
              <a:t> and amateurs target</a:t>
            </a:r>
          </a:p>
          <a:p>
            <a:pPr lvl="1"/>
            <a:r>
              <a:rPr lang="it-IT" dirty="0"/>
              <a:t>Art </a:t>
            </a:r>
            <a:r>
              <a:rPr lang="it-IT" dirty="0" err="1"/>
              <a:t>historian</a:t>
            </a:r>
            <a:r>
              <a:rPr lang="it-IT" dirty="0"/>
              <a:t> …</a:t>
            </a:r>
          </a:p>
          <a:p>
            <a:pPr lvl="1"/>
            <a:r>
              <a:rPr lang="it-IT" dirty="0"/>
              <a:t>General </a:t>
            </a:r>
            <a:r>
              <a:rPr lang="it-IT" dirty="0" err="1"/>
              <a:t>tourist</a:t>
            </a:r>
            <a:endParaRPr lang="it-IT" dirty="0"/>
          </a:p>
          <a:p>
            <a:r>
              <a:rPr lang="en-GB" b="1" dirty="0"/>
              <a:t>Institutional goals</a:t>
            </a:r>
            <a:endParaRPr lang="it-IT" b="1" dirty="0"/>
          </a:p>
          <a:p>
            <a:pPr lvl="1"/>
            <a:r>
              <a:rPr lang="it-IT" dirty="0" err="1"/>
              <a:t>Renewal</a:t>
            </a:r>
            <a:r>
              <a:rPr lang="it-IT" dirty="0"/>
              <a:t> the </a:t>
            </a:r>
            <a:r>
              <a:rPr lang="it-IT" dirty="0" err="1"/>
              <a:t>communication</a:t>
            </a:r>
            <a:r>
              <a:rPr lang="it-IT" dirty="0"/>
              <a:t> and website</a:t>
            </a:r>
          </a:p>
          <a:p>
            <a:pPr lvl="1"/>
            <a:r>
              <a:rPr lang="it-IT" dirty="0" err="1"/>
              <a:t>Attract</a:t>
            </a:r>
            <a:r>
              <a:rPr lang="it-IT" dirty="0"/>
              <a:t> new audience</a:t>
            </a:r>
          </a:p>
          <a:p>
            <a:pPr lvl="1"/>
            <a:r>
              <a:rPr lang="it-IT" dirty="0" err="1"/>
              <a:t>Survive</a:t>
            </a:r>
            <a:r>
              <a:rPr lang="it-IT" dirty="0"/>
              <a:t> the </a:t>
            </a:r>
            <a:r>
              <a:rPr lang="it-IT" dirty="0" err="1"/>
              <a:t>fundator</a:t>
            </a:r>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849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Virtual exposition on artists-pets relationships</a:t>
            </a:r>
            <a:br>
              <a:rPr lang="en-GB" dirty="0"/>
            </a:br>
            <a:endParaRPr lang="en-GB" dirty="0"/>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85000" lnSpcReduction="20000"/>
          </a:bodyPr>
          <a:lstStyle/>
          <a:p>
            <a:r>
              <a:rPr lang="it-IT" dirty="0"/>
              <a:t>For a</a:t>
            </a:r>
          </a:p>
          <a:p>
            <a:r>
              <a:rPr lang="it-IT" dirty="0" err="1"/>
              <a:t>Analyzing</a:t>
            </a:r>
            <a:endParaRPr lang="it-IT" dirty="0"/>
          </a:p>
          <a:p>
            <a:r>
              <a:rPr lang="it-IT" dirty="0"/>
              <a:t> </a:t>
            </a:r>
            <a:r>
              <a:rPr lang="it-IT" dirty="0" err="1"/>
              <a:t>then</a:t>
            </a:r>
            <a:r>
              <a:rPr lang="it-IT" dirty="0"/>
              <a:t> </a:t>
            </a:r>
            <a:r>
              <a:rPr lang="it-IT" dirty="0" err="1"/>
              <a:t>started</a:t>
            </a:r>
            <a:endParaRPr lang="it-IT" dirty="0"/>
          </a:p>
          <a:p>
            <a:r>
              <a:rPr lang="it-IT" dirty="0"/>
              <a:t>Star Assets:</a:t>
            </a:r>
          </a:p>
          <a:p>
            <a:pPr lvl="1"/>
            <a:r>
              <a:rPr lang="it-IT" dirty="0"/>
              <a:t>….</a:t>
            </a:r>
            <a:br>
              <a:rPr lang="it-IT" dirty="0"/>
            </a:br>
            <a:r>
              <a:rPr lang="it-IT" dirty="0"/>
              <a:t>…</a:t>
            </a:r>
            <a:endParaRPr lang="it-IT" b="1" dirty="0"/>
          </a:p>
          <a:p>
            <a:pPr lvl="1"/>
            <a:r>
              <a:rPr lang="it-IT" dirty="0"/>
              <a:t>…</a:t>
            </a:r>
          </a:p>
          <a:p>
            <a:r>
              <a:rPr lang="it-IT" dirty="0"/>
              <a:t>Audience</a:t>
            </a:r>
          </a:p>
          <a:p>
            <a:r>
              <a:rPr lang="en-GB" dirty="0"/>
              <a:t>Institutional goals</a:t>
            </a:r>
          </a:p>
          <a:p>
            <a:pPr lvl="1"/>
            <a:r>
              <a:rPr lang="it-IT" dirty="0" err="1"/>
              <a:t>Motivations</a:t>
            </a:r>
            <a:endParaRPr lang="it-IT" dirty="0"/>
          </a:p>
          <a:p>
            <a:pPr lvl="1"/>
            <a:r>
              <a:rPr lang="it-IT" dirty="0" err="1"/>
              <a:t>Barriers</a:t>
            </a:r>
            <a:endParaRPr lang="it-IT" b="1" dirty="0"/>
          </a:p>
          <a:p>
            <a:pPr lvl="1"/>
            <a:r>
              <a:rPr lang="it-IT" dirty="0"/>
              <a:t>Capabilities</a:t>
            </a:r>
            <a:endParaRPr lang="it-IT" b="1" dirty="0"/>
          </a:p>
          <a:p>
            <a:pPr lvl="1"/>
            <a:r>
              <a:rPr lang="it-IT" dirty="0"/>
              <a:t>Devices</a:t>
            </a:r>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294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Ideation</a:t>
            </a:r>
            <a:r>
              <a:rPr lang="it-IT" dirty="0"/>
              <a:t> cards for VE</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050912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657619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Personas</a:t>
            </a:r>
            <a:r>
              <a:rPr lang="it-IT" dirty="0"/>
              <a:t> and scenario</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0703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05060"/>
            <a:ext cx="8911687" cy="1280890"/>
          </a:xfrm>
        </p:spPr>
        <p:txBody>
          <a:bodyPr>
            <a:normAutofit/>
          </a:bodyPr>
          <a:lstStyle/>
          <a:p>
            <a:r>
              <a:rPr lang="en-GB" dirty="0"/>
              <a:t>WANTED! &gt; </a:t>
            </a:r>
            <a:r>
              <a:rPr lang="en-GB" dirty="0" err="1"/>
              <a:t>scaletta</a:t>
            </a:r>
            <a:r>
              <a:rPr lang="en-GB" dirty="0"/>
              <a:t> circa</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196363" y="1721006"/>
            <a:ext cx="4725988" cy="3777622"/>
          </a:xfrm>
        </p:spPr>
        <p:txBody>
          <a:bodyPr>
            <a:normAutofit/>
          </a:bodyPr>
          <a:lstStyle/>
          <a:p>
            <a:r>
              <a:rPr lang="en-GB" b="1" dirty="0"/>
              <a:t>The concept</a:t>
            </a:r>
          </a:p>
          <a:p>
            <a:r>
              <a:rPr lang="en-GB" b="1" dirty="0"/>
              <a:t>The context analysis</a:t>
            </a:r>
          </a:p>
          <a:p>
            <a:r>
              <a:rPr lang="en-GB" b="1" dirty="0"/>
              <a:t>Ideation cards</a:t>
            </a:r>
          </a:p>
          <a:p>
            <a:r>
              <a:rPr lang="en-GB" b="1" dirty="0" err="1"/>
              <a:t>Museological</a:t>
            </a:r>
            <a:r>
              <a:rPr lang="en-GB" b="1" dirty="0"/>
              <a:t> approach</a:t>
            </a:r>
          </a:p>
          <a:p>
            <a:r>
              <a:rPr lang="en-GB" b="1" dirty="0"/>
              <a:t>Personas and scenarios</a:t>
            </a:r>
          </a:p>
          <a:p>
            <a:endParaRPr lang="en-GB" dirty="0"/>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884557"/>
            <a:ext cx="4725988" cy="37776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a:t>Intro</a:t>
            </a:r>
          </a:p>
          <a:p>
            <a:r>
              <a:rPr lang="en-GB" b="1"/>
              <a:t>The website</a:t>
            </a:r>
          </a:p>
          <a:p>
            <a:pPr lvl="1"/>
            <a:r>
              <a:rPr lang="en-GB" b="1"/>
              <a:t>In Art – The Exhibit</a:t>
            </a:r>
          </a:p>
          <a:p>
            <a:pPr lvl="1"/>
            <a:r>
              <a:rPr lang="en-GB" b="1"/>
              <a:t>3d Frida room</a:t>
            </a:r>
          </a:p>
          <a:p>
            <a:pPr lvl="1"/>
            <a:r>
              <a:rPr lang="en-GB"/>
              <a:t>Choose yout Guide!</a:t>
            </a:r>
          </a:p>
          <a:p>
            <a:pPr lvl="1"/>
            <a:r>
              <a:rPr lang="en-GB"/>
              <a:t>Evaluation form</a:t>
            </a:r>
          </a:p>
          <a:p>
            <a:pPr lvl="1"/>
            <a:r>
              <a:rPr lang="en-GB"/>
              <a:t>Share your story</a:t>
            </a:r>
          </a:p>
          <a:p>
            <a:pPr lvl="1"/>
            <a:r>
              <a:rPr lang="en-GB"/>
              <a:t>Merchandising</a:t>
            </a:r>
          </a:p>
          <a:p>
            <a:pPr lvl="1"/>
            <a:r>
              <a:rPr lang="en-GB"/>
              <a:t>Forthcoming app</a:t>
            </a:r>
          </a:p>
          <a:p>
            <a:pPr lvl="1"/>
            <a:r>
              <a:rPr lang="en-GB"/>
              <a:t>Preliminary data and Inspiration</a:t>
            </a:r>
            <a:endParaRPr lang="en-GB" dirty="0"/>
          </a:p>
        </p:txBody>
      </p:sp>
    </p:spTree>
    <p:extLst>
      <p:ext uri="{BB962C8B-B14F-4D97-AF65-F5344CB8AC3E}">
        <p14:creationId xmlns:p14="http://schemas.microsoft.com/office/powerpoint/2010/main" val="34277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a:bodyPr>
          <a:lstStyle/>
          <a:p>
            <a:r>
              <a:rPr lang="en-GB" dirty="0"/>
              <a:t>4. Bibliography</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r>
              <a:rPr lang="it-IT" dirty="0"/>
              <a:t>https://enri-ca.github.io/WANTED/4.html#</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71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a:t>
            </a:r>
            <a:r>
              <a:rPr lang="en-GB" b="1" dirty="0" err="1">
                <a:solidFill>
                  <a:srgbClr val="FFFFFF"/>
                </a:solidFill>
              </a:rPr>
              <a:t>speciesist</a:t>
            </a:r>
            <a:r>
              <a:rPr lang="en-GB" b="1" dirty="0">
                <a:solidFill>
                  <a:srgbClr val="FFFFFF"/>
                </a:solidFill>
              </a:rPr>
              <a:t> view</a:t>
            </a:r>
            <a:r>
              <a:rPr lang="en-GB" dirty="0">
                <a:solidFill>
                  <a:srgbClr val="FFFFFF"/>
                </a:solidFill>
              </a:rPr>
              <a:t> of 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44627" y="52823"/>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7237017" y="4906537"/>
            <a:ext cx="4868415"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2"/>
            <a:ext cx="2375211" cy="2044762"/>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815263" y="1292291"/>
            <a:ext cx="4159405"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p:txBody>
          <a:bodyPr/>
          <a:lstStyle/>
          <a:p>
            <a:r>
              <a:rPr lang="it-IT" dirty="0"/>
              <a:t>3d </a:t>
            </a:r>
            <a:r>
              <a:rPr lang="it-IT" dirty="0" err="1"/>
              <a:t>Frida’s</a:t>
            </a:r>
            <a:r>
              <a:rPr lang="it-IT" dirty="0"/>
              <a:t> room</a:t>
            </a:r>
            <a:endParaRPr lang="en-GB" dirty="0"/>
          </a:p>
        </p:txBody>
      </p:sp>
      <p:pic>
        <p:nvPicPr>
          <p:cNvPr id="5122" name="Picture 2">
            <a:hlinkClick r:id="rId2"/>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732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Choose your Guide!</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3345238"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Interacttive</a:t>
            </a:r>
            <a:r>
              <a:rPr lang="it-IT" dirty="0"/>
              <a:t> </a:t>
            </a:r>
            <a:r>
              <a:rPr lang="it-IT" dirty="0" err="1"/>
              <a:t>application</a:t>
            </a:r>
            <a:endParaRPr lang="en-GB" dirty="0"/>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156</TotalTime>
  <Words>1652</Words>
  <Application>Microsoft Office PowerPoint</Application>
  <PresentationFormat>Widescreen</PresentationFormat>
  <Paragraphs>237</Paragraphs>
  <Slides>31</Slides>
  <Notes>15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31</vt:i4>
      </vt:variant>
    </vt:vector>
  </HeadingPairs>
  <TitlesOfParts>
    <vt:vector size="38" baseType="lpstr">
      <vt:lpstr>Arial</vt:lpstr>
      <vt:lpstr>Arial</vt:lpstr>
      <vt:lpstr>Calibri</vt:lpstr>
      <vt:lpstr>Century Gothic</vt:lpstr>
      <vt:lpstr>Poppins</vt:lpstr>
      <vt:lpstr>Wingdings 3</vt:lpstr>
      <vt:lpstr>Ione</vt:lpstr>
      <vt:lpstr>WANTED!</vt:lpstr>
      <vt:lpstr>Team roles</vt:lpstr>
      <vt:lpstr>WANTED! &gt; scaletta circa</vt:lpstr>
      <vt:lpstr>WANTED! Alive or alive</vt:lpstr>
      <vt:lpstr>WANTED! </vt:lpstr>
      <vt:lpstr>In Art – The exhibit</vt:lpstr>
      <vt:lpstr>In Art – The exhibit</vt:lpstr>
      <vt:lpstr>3d Frida’s room</vt:lpstr>
      <vt:lpstr>Choose your Guide!</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1. Preliminary brainstorming Corpus of lost-pets advertisements</vt:lpstr>
      <vt:lpstr>1. Preliminary brainstorming Corpus of lost-pets advertisements. Ex. 1</vt:lpstr>
      <vt:lpstr>1. Preliminary brainstorming Corpus of lost-pets advertisements. Ex. 2</vt:lpstr>
      <vt:lpstr>1. Preliminary brainstorming Corpus of lost-pets advertisements. Ex. 3</vt:lpstr>
      <vt:lpstr>Benchmark on human-pet relation cultural institutions</vt:lpstr>
      <vt:lpstr>Real Cat museum(s)</vt:lpstr>
      <vt:lpstr>Real Cat museum(s)</vt:lpstr>
      <vt:lpstr>2. Two case study Virtual exposition on artists-pets relationships </vt:lpstr>
      <vt:lpstr>Ideation cards for VE</vt:lpstr>
      <vt:lpstr>Museological approaches</vt:lpstr>
      <vt:lpstr>Personas and scenario</vt:lpstr>
      <vt:lpstr>4. Bibliography</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5</cp:revision>
  <dcterms:created xsi:type="dcterms:W3CDTF">2022-07-05T05:01:34Z</dcterms:created>
  <dcterms:modified xsi:type="dcterms:W3CDTF">2022-07-06T15:14:04Z</dcterms:modified>
</cp:coreProperties>
</file>